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</p:sldIdLst>
  <p:sldSz cx="18288000" cy="10287000"/>
  <p:notesSz cx="6858000" cy="9144000"/>
  <p:embeddedFontLst>
    <p:embeddedFont>
      <p:font typeface="Do Hyeon" panose="020B0600000101010101" charset="-127"/>
      <p:regular r:id="rId11"/>
    </p:embeddedFont>
    <p:embeddedFont>
      <p:font typeface="Source Han Sans KR" panose="020B0600000101010101" charset="-127"/>
      <p:regular r:id="rId12"/>
    </p:embeddedFont>
    <p:embeddedFont>
      <p:font typeface="Source Han Sans KR Bold" panose="020B0600000101010101" charset="-127"/>
      <p:regular r:id="rId13"/>
    </p:embeddedFont>
    <p:embeddedFont>
      <p:font typeface="Source Han Sans KR Medium" panose="020B0600000101010101" charset="-127"/>
      <p:regular r:id="rId14"/>
    </p:embeddedFont>
    <p:embeddedFont>
      <p:font typeface="Arial Black" panose="020B0A04020102020204" pitchFamily="34" charset="0"/>
      <p:bold r:id="rId15"/>
    </p:embeddedFont>
    <p:embeddedFont>
      <p:font typeface="Bahnschrift SemiBold" panose="020B0502040204020203" pitchFamily="34" charset="0"/>
      <p:bold r:id="rId16"/>
    </p:embeddedFont>
    <p:embeddedFont>
      <p:font typeface="Bruno" panose="020B0600000101010101" charset="-79"/>
      <p:regular r:id="rId17"/>
    </p:embeddedFont>
    <p:embeddedFont>
      <p:font typeface="Showcard Gothic" panose="04020904020102020604" pitchFamily="82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80" d="100"/>
          <a:sy n="80" d="100"/>
        </p:scale>
        <p:origin x="23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2181" y="6830035"/>
            <a:ext cx="2786611" cy="709735"/>
            <a:chOff x="0" y="0"/>
            <a:chExt cx="733922" cy="1869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33922" cy="186926"/>
            </a:xfrm>
            <a:custGeom>
              <a:avLst/>
              <a:gdLst/>
              <a:ahLst/>
              <a:cxnLst/>
              <a:rect l="l" t="t" r="r" b="b"/>
              <a:pathLst>
                <a:path w="733922" h="186926">
                  <a:moveTo>
                    <a:pt x="93463" y="0"/>
                  </a:moveTo>
                  <a:lnTo>
                    <a:pt x="640459" y="0"/>
                  </a:lnTo>
                  <a:cubicBezTo>
                    <a:pt x="665247" y="0"/>
                    <a:pt x="689020" y="9847"/>
                    <a:pt x="706548" y="27375"/>
                  </a:cubicBezTo>
                  <a:cubicBezTo>
                    <a:pt x="724075" y="44902"/>
                    <a:pt x="733922" y="68675"/>
                    <a:pt x="733922" y="93463"/>
                  </a:cubicBezTo>
                  <a:lnTo>
                    <a:pt x="733922" y="93463"/>
                  </a:lnTo>
                  <a:cubicBezTo>
                    <a:pt x="733922" y="118251"/>
                    <a:pt x="724075" y="142024"/>
                    <a:pt x="706548" y="159551"/>
                  </a:cubicBezTo>
                  <a:cubicBezTo>
                    <a:pt x="689020" y="177079"/>
                    <a:pt x="665247" y="186926"/>
                    <a:pt x="640459" y="186926"/>
                  </a:cubicBezTo>
                  <a:lnTo>
                    <a:pt x="93463" y="186926"/>
                  </a:lnTo>
                  <a:cubicBezTo>
                    <a:pt x="68675" y="186926"/>
                    <a:pt x="44902" y="177079"/>
                    <a:pt x="27375" y="159551"/>
                  </a:cubicBezTo>
                  <a:cubicBezTo>
                    <a:pt x="9847" y="142024"/>
                    <a:pt x="0" y="118251"/>
                    <a:pt x="0" y="93463"/>
                  </a:cubicBezTo>
                  <a:lnTo>
                    <a:pt x="0" y="93463"/>
                  </a:lnTo>
                  <a:cubicBezTo>
                    <a:pt x="0" y="68675"/>
                    <a:pt x="9847" y="44902"/>
                    <a:pt x="27375" y="27375"/>
                  </a:cubicBezTo>
                  <a:cubicBezTo>
                    <a:pt x="44902" y="9847"/>
                    <a:pt x="68675" y="0"/>
                    <a:pt x="9346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33922" cy="225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402180" y="4092709"/>
            <a:ext cx="1246621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774"/>
              </a:lnSpc>
              <a:spcBef>
                <a:spcPct val="0"/>
              </a:spcBef>
            </a:pPr>
            <a:r>
              <a:rPr lang="en-US" sz="7696" b="1">
                <a:solidFill>
                  <a:srgbClr val="000000"/>
                </a:solidFill>
                <a:latin typeface="Arial Black" panose="020B0A04020102020204" pitchFamily="34" charset="0"/>
                <a:ea typeface="Source Han Sans KR Bold"/>
                <a:cs typeface="Source Han Sans KR Bold"/>
                <a:sym typeface="Source Han Sans KR Bold"/>
              </a:rPr>
              <a:t>Total Employment site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2181" y="5660047"/>
            <a:ext cx="9254160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Lorem ipsum dolor sit amet, consectetur adipiscing elit. Fusce mattis, lorem in venenatis porttitor nibh urna vestibulum tortor, ac placerat.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006762" y="990600"/>
            <a:ext cx="1366838" cy="339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2025.01.03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44996" y="6995990"/>
            <a:ext cx="755404" cy="339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 err="1">
                <a:solidFill>
                  <a:srgbClr val="F9F3E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신준혁</a:t>
            </a:r>
            <a:endParaRPr lang="en-US" sz="2000" b="1" dirty="0">
              <a:solidFill>
                <a:srgbClr val="F9F3EF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06096" y="1160226"/>
            <a:ext cx="949971" cy="94997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506096" y="2367372"/>
            <a:ext cx="949971" cy="94997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9981082" y="2105435"/>
            <a:ext cx="6492240" cy="0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9981082" y="3312581"/>
            <a:ext cx="6492240" cy="0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9506096" y="3574519"/>
            <a:ext cx="949971" cy="94997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>
            <a:off x="9981082" y="4519727"/>
            <a:ext cx="6492240" cy="0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9506096" y="4781665"/>
            <a:ext cx="949971" cy="94997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>
            <a:off x="9981082" y="5726874"/>
            <a:ext cx="6492240" cy="0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18"/>
          <p:cNvGrpSpPr/>
          <p:nvPr/>
        </p:nvGrpSpPr>
        <p:grpSpPr>
          <a:xfrm>
            <a:off x="9506096" y="5988811"/>
            <a:ext cx="949971" cy="94997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1" name="AutoShape 21"/>
          <p:cNvSpPr/>
          <p:nvPr/>
        </p:nvSpPr>
        <p:spPr>
          <a:xfrm>
            <a:off x="9981082" y="6934020"/>
            <a:ext cx="6492240" cy="0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2" name="Group 22"/>
          <p:cNvGrpSpPr/>
          <p:nvPr/>
        </p:nvGrpSpPr>
        <p:grpSpPr>
          <a:xfrm>
            <a:off x="9506096" y="7195958"/>
            <a:ext cx="949971" cy="949971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>
            <a:off x="9981082" y="8141166"/>
            <a:ext cx="6492240" cy="0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6" name="Group 26"/>
          <p:cNvGrpSpPr/>
          <p:nvPr/>
        </p:nvGrpSpPr>
        <p:grpSpPr>
          <a:xfrm>
            <a:off x="9506096" y="8403104"/>
            <a:ext cx="949971" cy="949971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>
            <a:off x="9981082" y="9348313"/>
            <a:ext cx="6492240" cy="0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Freeform 30"/>
          <p:cNvSpPr/>
          <p:nvPr/>
        </p:nvSpPr>
        <p:spPr>
          <a:xfrm>
            <a:off x="431224" y="3175253"/>
            <a:ext cx="4347651" cy="1077930"/>
          </a:xfrm>
          <a:custGeom>
            <a:avLst/>
            <a:gdLst/>
            <a:ahLst/>
            <a:cxnLst/>
            <a:rect l="l" t="t" r="r" b="b"/>
            <a:pathLst>
              <a:path w="4347651" h="1077930">
                <a:moveTo>
                  <a:pt x="0" y="0"/>
                </a:moveTo>
                <a:lnTo>
                  <a:pt x="4347652" y="0"/>
                </a:lnTo>
                <a:lnTo>
                  <a:pt x="4347652" y="1077930"/>
                </a:lnTo>
                <a:lnTo>
                  <a:pt x="0" y="1077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4542691" y="3095135"/>
            <a:ext cx="5115806" cy="1686529"/>
          </a:xfrm>
          <a:custGeom>
            <a:avLst/>
            <a:gdLst/>
            <a:ahLst/>
            <a:cxnLst/>
            <a:rect l="l" t="t" r="r" b="b"/>
            <a:pathLst>
              <a:path w="5115806" h="1686529">
                <a:moveTo>
                  <a:pt x="0" y="0"/>
                </a:moveTo>
                <a:lnTo>
                  <a:pt x="5115806" y="0"/>
                </a:lnTo>
                <a:lnTo>
                  <a:pt x="5115806" y="1686530"/>
                </a:lnTo>
                <a:lnTo>
                  <a:pt x="0" y="16865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2469514" y="4546022"/>
            <a:ext cx="4915103" cy="1442790"/>
          </a:xfrm>
          <a:custGeom>
            <a:avLst/>
            <a:gdLst/>
            <a:ahLst/>
            <a:cxnLst/>
            <a:rect l="l" t="t" r="r" b="b"/>
            <a:pathLst>
              <a:path w="4915103" h="1442790">
                <a:moveTo>
                  <a:pt x="0" y="0"/>
                </a:moveTo>
                <a:lnTo>
                  <a:pt x="4915103" y="0"/>
                </a:lnTo>
                <a:lnTo>
                  <a:pt x="4915103" y="1442789"/>
                </a:lnTo>
                <a:lnTo>
                  <a:pt x="0" y="14427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10888257" y="1121814"/>
            <a:ext cx="2209800" cy="7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프로젝트 개요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888257" y="2328960"/>
            <a:ext cx="2209800" cy="7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디렉토리 구조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732725" y="1374383"/>
            <a:ext cx="496714" cy="464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01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668840" y="2581529"/>
            <a:ext cx="624483" cy="464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02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888257" y="3536107"/>
            <a:ext cx="3156645" cy="7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Portfolio 주요 파일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665752" y="3788676"/>
            <a:ext cx="630659" cy="464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03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888257" y="4743253"/>
            <a:ext cx="4882604" cy="7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Total Employment Site 기능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658497" y="4995822"/>
            <a:ext cx="645170" cy="464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04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888257" y="5950399"/>
            <a:ext cx="3017639" cy="7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크롤링 데이터 처리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667129" y="6202968"/>
            <a:ext cx="627906" cy="464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05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888257" y="7157546"/>
            <a:ext cx="1508820" cy="7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기술 스택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660915" y="7410114"/>
            <a:ext cx="640333" cy="464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06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0888256" y="8364692"/>
            <a:ext cx="1227543" cy="833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en-US" sz="30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문제점</a:t>
            </a:r>
            <a:endParaRPr lang="en-US" sz="3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9681602" y="8617261"/>
            <a:ext cx="598959" cy="464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9570009" y="5637999"/>
            <a:ext cx="1228201" cy="653137"/>
            <a:chOff x="0" y="0"/>
            <a:chExt cx="323477" cy="1720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3477" cy="172020"/>
            </a:xfrm>
            <a:custGeom>
              <a:avLst/>
              <a:gdLst/>
              <a:ahLst/>
              <a:cxnLst/>
              <a:rect l="l" t="t" r="r" b="b"/>
              <a:pathLst>
                <a:path w="323477" h="172020">
                  <a:moveTo>
                    <a:pt x="86010" y="0"/>
                  </a:moveTo>
                  <a:lnTo>
                    <a:pt x="237467" y="0"/>
                  </a:lnTo>
                  <a:cubicBezTo>
                    <a:pt x="284969" y="0"/>
                    <a:pt x="323477" y="38508"/>
                    <a:pt x="323477" y="86010"/>
                  </a:cubicBezTo>
                  <a:lnTo>
                    <a:pt x="323477" y="86010"/>
                  </a:lnTo>
                  <a:cubicBezTo>
                    <a:pt x="323477" y="108821"/>
                    <a:pt x="314415" y="130698"/>
                    <a:pt x="298285" y="146828"/>
                  </a:cubicBezTo>
                  <a:cubicBezTo>
                    <a:pt x="282155" y="162958"/>
                    <a:pt x="260278" y="172020"/>
                    <a:pt x="237467" y="172020"/>
                  </a:cubicBezTo>
                  <a:lnTo>
                    <a:pt x="86010" y="172020"/>
                  </a:lnTo>
                  <a:cubicBezTo>
                    <a:pt x="38508" y="172020"/>
                    <a:pt x="0" y="133512"/>
                    <a:pt x="0" y="86010"/>
                  </a:cubicBezTo>
                  <a:lnTo>
                    <a:pt x="0" y="86010"/>
                  </a:lnTo>
                  <a:cubicBezTo>
                    <a:pt x="0" y="38508"/>
                    <a:pt x="38508" y="0"/>
                    <a:pt x="8601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23477" cy="2101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>
                <a:latin typeface="Bahnschrift SemiBold" panose="020B0502040204020203" pitchFamily="3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207910" y="5637999"/>
            <a:ext cx="1228201" cy="653137"/>
            <a:chOff x="0" y="0"/>
            <a:chExt cx="323477" cy="1720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3477" cy="172020"/>
            </a:xfrm>
            <a:custGeom>
              <a:avLst/>
              <a:gdLst/>
              <a:ahLst/>
              <a:cxnLst/>
              <a:rect l="l" t="t" r="r" b="b"/>
              <a:pathLst>
                <a:path w="323477" h="172020">
                  <a:moveTo>
                    <a:pt x="86010" y="0"/>
                  </a:moveTo>
                  <a:lnTo>
                    <a:pt x="237467" y="0"/>
                  </a:lnTo>
                  <a:cubicBezTo>
                    <a:pt x="284969" y="0"/>
                    <a:pt x="323477" y="38508"/>
                    <a:pt x="323477" y="86010"/>
                  </a:cubicBezTo>
                  <a:lnTo>
                    <a:pt x="323477" y="86010"/>
                  </a:lnTo>
                  <a:cubicBezTo>
                    <a:pt x="323477" y="108821"/>
                    <a:pt x="314415" y="130698"/>
                    <a:pt x="298285" y="146828"/>
                  </a:cubicBezTo>
                  <a:cubicBezTo>
                    <a:pt x="282155" y="162958"/>
                    <a:pt x="260278" y="172020"/>
                    <a:pt x="237467" y="172020"/>
                  </a:cubicBezTo>
                  <a:lnTo>
                    <a:pt x="86010" y="172020"/>
                  </a:lnTo>
                  <a:cubicBezTo>
                    <a:pt x="38508" y="172020"/>
                    <a:pt x="0" y="133512"/>
                    <a:pt x="0" y="86010"/>
                  </a:cubicBezTo>
                  <a:lnTo>
                    <a:pt x="0" y="86010"/>
                  </a:lnTo>
                  <a:cubicBezTo>
                    <a:pt x="0" y="38508"/>
                    <a:pt x="38508" y="0"/>
                    <a:pt x="8601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23477" cy="2101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847633" y="5637999"/>
            <a:ext cx="1228201" cy="653137"/>
            <a:chOff x="0" y="0"/>
            <a:chExt cx="323477" cy="1720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23477" cy="172020"/>
            </a:xfrm>
            <a:custGeom>
              <a:avLst/>
              <a:gdLst/>
              <a:ahLst/>
              <a:cxnLst/>
              <a:rect l="l" t="t" r="r" b="b"/>
              <a:pathLst>
                <a:path w="323477" h="172020">
                  <a:moveTo>
                    <a:pt x="86010" y="0"/>
                  </a:moveTo>
                  <a:lnTo>
                    <a:pt x="237467" y="0"/>
                  </a:lnTo>
                  <a:cubicBezTo>
                    <a:pt x="284969" y="0"/>
                    <a:pt x="323477" y="38508"/>
                    <a:pt x="323477" y="86010"/>
                  </a:cubicBezTo>
                  <a:lnTo>
                    <a:pt x="323477" y="86010"/>
                  </a:lnTo>
                  <a:cubicBezTo>
                    <a:pt x="323477" y="108821"/>
                    <a:pt x="314415" y="130698"/>
                    <a:pt x="298285" y="146828"/>
                  </a:cubicBezTo>
                  <a:cubicBezTo>
                    <a:pt x="282155" y="162958"/>
                    <a:pt x="260278" y="172020"/>
                    <a:pt x="237467" y="172020"/>
                  </a:cubicBezTo>
                  <a:lnTo>
                    <a:pt x="86010" y="172020"/>
                  </a:lnTo>
                  <a:cubicBezTo>
                    <a:pt x="38508" y="172020"/>
                    <a:pt x="0" y="133512"/>
                    <a:pt x="0" y="86010"/>
                  </a:cubicBezTo>
                  <a:lnTo>
                    <a:pt x="0" y="86010"/>
                  </a:lnTo>
                  <a:cubicBezTo>
                    <a:pt x="0" y="38508"/>
                    <a:pt x="38508" y="0"/>
                    <a:pt x="8601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23477" cy="2101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084703" y="6740196"/>
            <a:ext cx="754062" cy="659462"/>
          </a:xfrm>
          <a:custGeom>
            <a:avLst/>
            <a:gdLst/>
            <a:ahLst/>
            <a:cxnLst/>
            <a:rect l="l" t="t" r="r" b="b"/>
            <a:pathLst>
              <a:path w="754062" h="659462">
                <a:moveTo>
                  <a:pt x="0" y="0"/>
                </a:moveTo>
                <a:lnTo>
                  <a:pt x="754062" y="0"/>
                </a:lnTo>
                <a:lnTo>
                  <a:pt x="754062" y="659462"/>
                </a:lnTo>
                <a:lnTo>
                  <a:pt x="0" y="659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777093" y="6635249"/>
            <a:ext cx="814032" cy="869355"/>
          </a:xfrm>
          <a:custGeom>
            <a:avLst/>
            <a:gdLst/>
            <a:ahLst/>
            <a:cxnLst/>
            <a:rect l="l" t="t" r="r" b="b"/>
            <a:pathLst>
              <a:path w="814032" h="869355">
                <a:moveTo>
                  <a:pt x="0" y="0"/>
                </a:moveTo>
                <a:lnTo>
                  <a:pt x="814033" y="0"/>
                </a:lnTo>
                <a:lnTo>
                  <a:pt x="814033" y="869355"/>
                </a:lnTo>
                <a:lnTo>
                  <a:pt x="0" y="8693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424535" y="6678278"/>
            <a:ext cx="794952" cy="783297"/>
          </a:xfrm>
          <a:custGeom>
            <a:avLst/>
            <a:gdLst/>
            <a:ahLst/>
            <a:cxnLst/>
            <a:rect l="l" t="t" r="r" b="b"/>
            <a:pathLst>
              <a:path w="794952" h="783297">
                <a:moveTo>
                  <a:pt x="0" y="0"/>
                </a:moveTo>
                <a:lnTo>
                  <a:pt x="794952" y="0"/>
                </a:lnTo>
                <a:lnTo>
                  <a:pt x="794952" y="783297"/>
                </a:lnTo>
                <a:lnTo>
                  <a:pt x="0" y="7832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843057" y="4215143"/>
            <a:ext cx="9116620" cy="1987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5"/>
              </a:lnSpc>
            </a:pP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주요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기능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:</a:t>
            </a:r>
          </a:p>
          <a:p>
            <a:pPr marL="474231" lvl="1" indent="-237115" algn="l">
              <a:lnSpc>
                <a:spcPts val="3075"/>
              </a:lnSpc>
              <a:buFont typeface="Arial"/>
              <a:buChar char="•"/>
            </a:pP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다양한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취업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사이트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인크루트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사람인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잡코리아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)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에서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인기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순위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보여줌</a:t>
            </a:r>
            <a:endParaRPr lang="en-US" sz="2196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marL="474231" lvl="1" indent="-237115" algn="l">
              <a:lnSpc>
                <a:spcPts val="3075"/>
              </a:lnSpc>
              <a:buFont typeface="Arial"/>
              <a:buChar char="•"/>
            </a:pP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원하는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검색어를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입력하면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검색어에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따른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크롤링을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통해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표현</a:t>
            </a:r>
            <a:endParaRPr lang="en-US" sz="2196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marL="474231" lvl="1" indent="-237115" algn="l">
              <a:lnSpc>
                <a:spcPts val="3075"/>
              </a:lnSpc>
              <a:buFont typeface="Arial"/>
              <a:buChar char="•"/>
            </a:pP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SQL 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데이터베이스를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통해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데이터를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저장</a:t>
            </a:r>
            <a:r>
              <a:rPr lang="en-US" sz="2196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및 </a:t>
            </a:r>
            <a:r>
              <a:rPr lang="en-US" sz="2196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관리</a:t>
            </a:r>
            <a:endParaRPr lang="en-US" sz="2196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075"/>
              </a:lnSpc>
              <a:spcBef>
                <a:spcPct val="0"/>
              </a:spcBef>
            </a:pPr>
            <a:endParaRPr lang="en-US" sz="2196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959677" y="5669293"/>
            <a:ext cx="448866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F9F3EF"/>
                </a:solidFill>
                <a:latin typeface="Bahnschrift SemiBold" panose="020B0502040204020203" pitchFamily="34" charset="0"/>
                <a:ea typeface="Source Han Sans KR Bold"/>
                <a:cs typeface="Source Han Sans KR Bold"/>
                <a:sym typeface="Source Han Sans KR Bold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597578" y="5669293"/>
            <a:ext cx="448866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F9F3EF"/>
                </a:solidFill>
                <a:latin typeface="Bahnschrift SemiBold" panose="020B0502040204020203" pitchFamily="34" charset="0"/>
                <a:ea typeface="Source Han Sans KR Bold"/>
                <a:cs typeface="Source Han Sans KR Bold"/>
                <a:sym typeface="Source Han Sans KR Bold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237301" y="5669293"/>
            <a:ext cx="44886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F9F3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833582" y="7859938"/>
            <a:ext cx="701055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Bahnschrift SemiBold" panose="020B0502040204020203" pitchFamily="34" charset="0"/>
                <a:ea typeface="Source Han Sans KR Medium"/>
                <a:cs typeface="Source Han Sans KR Medium"/>
                <a:sym typeface="Source Han Sans KR Medium"/>
              </a:rPr>
              <a:t>혁신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296201" y="7859938"/>
            <a:ext cx="1051620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Bahnschrift SemiBold" panose="020B0502040204020203" pitchFamily="34" charset="0"/>
                <a:ea typeface="Source Han Sans KR Medium"/>
                <a:cs typeface="Source Han Sans KR Medium"/>
                <a:sym typeface="Source Han Sans KR Medium"/>
              </a:rPr>
              <a:t>효율성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935924" y="7859938"/>
            <a:ext cx="105162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확장성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51266" y="3423750"/>
            <a:ext cx="9108411" cy="531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65"/>
              </a:lnSpc>
              <a:spcBef>
                <a:spcPct val="0"/>
              </a:spcBef>
            </a:pPr>
            <a:r>
              <a:rPr lang="en-US" sz="3189" b="1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 Medium"/>
                <a:cs typeface="Source Han Sans KR Medium"/>
                <a:sym typeface="Source Han Sans KR Medium"/>
              </a:rPr>
              <a:t>프로젝트</a:t>
            </a:r>
            <a:r>
              <a:rPr lang="en-US" sz="3189" b="1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sz="3189" b="1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 Medium"/>
                <a:cs typeface="Source Han Sans KR Medium"/>
                <a:sym typeface="Source Han Sans KR Medium"/>
              </a:rPr>
              <a:t>구조</a:t>
            </a:r>
            <a:r>
              <a:rPr lang="en-US" sz="3189" b="1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 Medium"/>
                <a:cs typeface="Source Han Sans KR Medium"/>
                <a:sym typeface="Source Han Sans KR Medium"/>
              </a:rPr>
              <a:t>: Flask </a:t>
            </a:r>
            <a:r>
              <a:rPr lang="en-US" sz="3189" b="1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 Medium"/>
                <a:cs typeface="Source Han Sans KR Medium"/>
                <a:sym typeface="Source Han Sans KR Medium"/>
              </a:rPr>
              <a:t>기반의</a:t>
            </a:r>
            <a:r>
              <a:rPr lang="en-US" sz="3189" b="1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sz="3189" b="1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 Medium"/>
                <a:cs typeface="Source Han Sans KR Medium"/>
                <a:sym typeface="Source Han Sans KR Medium"/>
              </a:rPr>
              <a:t>포트폴리오</a:t>
            </a:r>
            <a:r>
              <a:rPr lang="en-US" sz="3189" b="1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sz="3189" b="1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 Medium"/>
                <a:cs typeface="Source Han Sans KR Medium"/>
                <a:sym typeface="Source Han Sans KR Medium"/>
              </a:rPr>
              <a:t>웹사이트</a:t>
            </a:r>
            <a:endParaRPr lang="en-US" sz="3189" b="1" dirty="0">
              <a:solidFill>
                <a:srgbClr val="000000"/>
              </a:solidFill>
              <a:latin typeface="Bahnschrift SemiBold" panose="020B0502040204020203" pitchFamily="34" charset="0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87867" y="606425"/>
            <a:ext cx="1130945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Project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87867" y="1064976"/>
            <a:ext cx="5560533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 b="1" dirty="0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EMPLOYMENT SITE </a:t>
            </a:r>
          </a:p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INTEGRATION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121657" y="971882"/>
            <a:ext cx="16335292" cy="8494352"/>
          </a:xfrm>
          <a:custGeom>
            <a:avLst/>
            <a:gdLst/>
            <a:ahLst/>
            <a:cxnLst/>
            <a:rect l="l" t="t" r="r" b="b"/>
            <a:pathLst>
              <a:path w="16335292" h="8494352">
                <a:moveTo>
                  <a:pt x="0" y="0"/>
                </a:moveTo>
                <a:lnTo>
                  <a:pt x="16335292" y="0"/>
                </a:lnTo>
                <a:lnTo>
                  <a:pt x="16335292" y="8494352"/>
                </a:lnTo>
                <a:lnTo>
                  <a:pt x="0" y="8494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87867" y="606425"/>
            <a:ext cx="1130945" cy="398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Project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04450" y="1064976"/>
            <a:ext cx="3281750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 dirty="0" err="1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디렉토리</a:t>
            </a:r>
            <a:r>
              <a:rPr lang="en-US" sz="4000" b="1" dirty="0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구조</a:t>
            </a:r>
            <a:endParaRPr lang="en-US" sz="4000" b="1" dirty="0">
              <a:solidFill>
                <a:srgbClr val="000000"/>
              </a:solidFill>
              <a:latin typeface="Do Hyeon" pitchFamily="2" charset="-127"/>
              <a:ea typeface="Do Hyeon" pitchFamily="2" charset="-127"/>
              <a:cs typeface="Bruno Bold"/>
              <a:sym typeface="Bruno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908214" y="2747937"/>
            <a:ext cx="10895167" cy="5739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0080" lvl="1" indent="-310040" algn="l">
              <a:lnSpc>
                <a:spcPts val="4020"/>
              </a:lnSpc>
              <a:buAutoNum type="arabicPeriod"/>
            </a:pPr>
            <a:r>
              <a:rPr lang="en-US" sz="2872" b="1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 Bold"/>
                <a:cs typeface="Source Han Sans KR Bold"/>
                <a:sym typeface="Source Han Sans KR Bold"/>
              </a:rPr>
              <a:t> portfolio.py </a:t>
            </a: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en-US" sz="2872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메인</a:t>
            </a: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Flask 앱 </a:t>
            </a:r>
            <a:r>
              <a:rPr lang="en-US" sz="2872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정의</a:t>
            </a: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및 </a:t>
            </a:r>
            <a:r>
              <a:rPr lang="en-US" sz="2872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블루프린트</a:t>
            </a: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872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등록</a:t>
            </a:r>
            <a:endParaRPr lang="en-US" sz="2872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655"/>
              </a:lnSpc>
            </a:pPr>
            <a:endParaRPr lang="en-US" sz="2872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4020"/>
              </a:lnSpc>
            </a:pP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  </a:t>
            </a:r>
            <a:r>
              <a:rPr lang="en-US" sz="2872" b="1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2.</a:t>
            </a: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872" b="1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 Bold"/>
                <a:cs typeface="Source Han Sans KR Bold"/>
                <a:sym typeface="Source Han Sans KR Bold"/>
              </a:rPr>
              <a:t>HTML </a:t>
            </a:r>
            <a:r>
              <a:rPr lang="en-US" sz="2872" b="1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 Bold"/>
                <a:cs typeface="Source Han Sans KR Bold"/>
                <a:sym typeface="Source Han Sans KR Bold"/>
              </a:rPr>
              <a:t>템플릿</a:t>
            </a:r>
            <a:r>
              <a:rPr lang="en-US" sz="2872" b="1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:</a:t>
            </a:r>
          </a:p>
          <a:p>
            <a:pPr algn="l">
              <a:lnSpc>
                <a:spcPts val="3655"/>
              </a:lnSpc>
            </a:pP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      👉 index.html :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기본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홈페이지</a:t>
            </a:r>
            <a:endParaRPr lang="en-US" sz="2610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655"/>
              </a:lnSpc>
            </a:pP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      👉 Home.html :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로그인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후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보여지는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대시보드</a:t>
            </a:r>
            <a:endParaRPr lang="en-US" sz="2610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655"/>
              </a:lnSpc>
            </a:pP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      👉 login.html :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로그인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페이지</a:t>
            </a:r>
            <a:endParaRPr lang="en-US" sz="2610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655"/>
              </a:lnSpc>
            </a:pP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      👉 개발일지.html :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개발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기록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페이지</a:t>
            </a:r>
            <a:endParaRPr lang="en-US" sz="2610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655"/>
              </a:lnSpc>
            </a:pP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      👉 경력기술서.htm l: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경력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기술서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페이지</a:t>
            </a:r>
            <a:endParaRPr lang="en-US" sz="2610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655"/>
              </a:lnSpc>
            </a:pP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      👉 교육내용.html :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교육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이수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내용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페이지</a:t>
            </a:r>
            <a:endParaRPr lang="en-US" sz="2610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655"/>
              </a:lnSpc>
            </a:pP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      👉 이력서.html :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개인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이력서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페이지</a:t>
            </a:r>
            <a:endParaRPr lang="en-US" sz="2610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655"/>
              </a:lnSpc>
            </a:pP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      👉 자기소개.html :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자기소개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페이지</a:t>
            </a:r>
            <a:endParaRPr lang="en-US" sz="2610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655"/>
              </a:lnSpc>
              <a:spcBef>
                <a:spcPct val="0"/>
              </a:spcBef>
            </a:pPr>
            <a:endParaRPr lang="en-US" sz="2610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87867" y="606425"/>
            <a:ext cx="1394371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Portfolio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85193" y="1064976"/>
            <a:ext cx="7720607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 dirty="0" err="1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주요</a:t>
            </a:r>
            <a:r>
              <a:rPr lang="en-US" sz="4000" b="1" dirty="0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기능</a:t>
            </a:r>
            <a:r>
              <a:rPr lang="en-US" sz="4000" b="1" dirty="0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 및 HTML </a:t>
            </a:r>
            <a:r>
              <a:rPr lang="en-US" sz="4000" b="1" dirty="0" err="1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템플릿</a:t>
            </a:r>
            <a:r>
              <a:rPr lang="en-US" sz="4000" b="1" dirty="0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설명</a:t>
            </a:r>
            <a:endParaRPr lang="en-US" sz="4000" b="1" dirty="0">
              <a:solidFill>
                <a:srgbClr val="000000"/>
              </a:solidFill>
              <a:latin typeface="Do Hyeon" pitchFamily="2" charset="-127"/>
              <a:ea typeface="Do Hyeon" pitchFamily="2" charset="-127"/>
              <a:cs typeface="Bruno Bold"/>
              <a:sym typeface="Bruno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687867" y="606425"/>
            <a:ext cx="3711327" cy="398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 Total Employment Site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55945" y="1064976"/>
            <a:ext cx="8183255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취업사이트 관련 모듈 구조 및 기능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08214" y="2747937"/>
            <a:ext cx="14563537" cy="6290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0040" lvl="1" algn="l">
              <a:lnSpc>
                <a:spcPts val="4020"/>
              </a:lnSpc>
            </a:pP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 Bold"/>
                <a:cs typeface="Source Han Sans KR Bold"/>
                <a:sym typeface="Source Han Sans KR Bold"/>
              </a:rPr>
              <a:t>1. </a:t>
            </a:r>
            <a:r>
              <a:rPr lang="en-US" sz="2872" b="1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 Bold"/>
                <a:cs typeface="Source Han Sans KR Bold"/>
                <a:sym typeface="Source Han Sans KR Bold"/>
              </a:rPr>
              <a:t>site.py </a:t>
            </a: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:</a:t>
            </a:r>
          </a:p>
          <a:p>
            <a:pPr algn="l">
              <a:lnSpc>
                <a:spcPts val="4020"/>
              </a:lnSpc>
            </a:pP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      👉 Flask </a:t>
            </a:r>
            <a:r>
              <a:rPr lang="en-US" sz="2872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블루프린트로</a:t>
            </a: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872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구현</a:t>
            </a:r>
            <a:endParaRPr lang="en-US" sz="2872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4020"/>
              </a:lnSpc>
            </a:pP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      👉 </a:t>
            </a:r>
            <a:r>
              <a:rPr lang="en-US" sz="2872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크롤링</a:t>
            </a: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및 </a:t>
            </a:r>
            <a:r>
              <a:rPr lang="en-US" sz="2872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데이터</a:t>
            </a: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872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저장</a:t>
            </a: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872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관리</a:t>
            </a:r>
            <a:endParaRPr lang="en-US" sz="2872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655"/>
              </a:lnSpc>
            </a:pPr>
            <a:endParaRPr lang="en-US" sz="2872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4020"/>
              </a:lnSpc>
            </a:pP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   </a:t>
            </a:r>
            <a:r>
              <a:rPr lang="en-US" sz="2872" b="1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2. </a:t>
            </a:r>
            <a:r>
              <a:rPr lang="en-US" sz="2872" b="1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 Bold"/>
                <a:cs typeface="Source Han Sans KR Bold"/>
                <a:sym typeface="Source Han Sans KR Bold"/>
              </a:rPr>
              <a:t>HTML </a:t>
            </a:r>
            <a:r>
              <a:rPr lang="en-US" sz="2872" b="1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 Bold"/>
                <a:cs typeface="Source Han Sans KR Bold"/>
                <a:sym typeface="Source Han Sans KR Bold"/>
              </a:rPr>
              <a:t>템플릿</a:t>
            </a:r>
            <a:r>
              <a:rPr lang="en-US" sz="2872" b="1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:</a:t>
            </a:r>
          </a:p>
          <a:p>
            <a:pPr algn="l">
              <a:lnSpc>
                <a:spcPts val="3655"/>
              </a:lnSpc>
            </a:pP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       👉 employment_index.html :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SQL에서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Top 10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데이터를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출력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검색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페이지로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이동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버튼</a:t>
            </a:r>
            <a:endParaRPr lang="en-US" sz="2610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655"/>
              </a:lnSpc>
            </a:pP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       👉 search.html :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사용자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입력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검색어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기반으로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크롤링하여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SQL에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저장</a:t>
            </a:r>
            <a:endParaRPr lang="en-US" sz="2610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655"/>
              </a:lnSpc>
            </a:pP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       👉 total.html :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통합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데이터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출력</a:t>
            </a:r>
            <a:endParaRPr lang="en-US" sz="2610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655"/>
              </a:lnSpc>
            </a:pP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       👉 saramin.html :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사람인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사이트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데이터를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별도로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출력</a:t>
            </a:r>
            <a:endParaRPr lang="en-US" sz="2610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655"/>
              </a:lnSpc>
            </a:pP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       👉 incruit.htm :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인크루트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사이트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데이터를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별도로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출력</a:t>
            </a:r>
            <a:endParaRPr lang="en-US" sz="2610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655"/>
              </a:lnSpc>
            </a:pP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       👉 jobkorea.html :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잡코리아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사이트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데이터를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별도로</a:t>
            </a:r>
            <a:r>
              <a:rPr lang="en-US" sz="2610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출력</a:t>
            </a:r>
            <a:endParaRPr lang="en-US" sz="2610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655"/>
              </a:lnSpc>
            </a:pPr>
            <a:endParaRPr lang="en-US" sz="2610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655"/>
              </a:lnSpc>
              <a:spcBef>
                <a:spcPct val="0"/>
              </a:spcBef>
            </a:pPr>
            <a:endParaRPr lang="en-US" sz="2610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687867" y="606425"/>
            <a:ext cx="2514451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크롤링 데이터 처리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29602" y="1064976"/>
            <a:ext cx="4704398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 dirty="0" err="1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데이터</a:t>
            </a:r>
            <a:r>
              <a:rPr lang="en-US" sz="4000" b="1" dirty="0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흐름</a:t>
            </a:r>
            <a:r>
              <a:rPr lang="en-US" sz="4000" b="1" dirty="0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 및 </a:t>
            </a:r>
            <a:r>
              <a:rPr lang="en-US" sz="4000" b="1" dirty="0" err="1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처리</a:t>
            </a:r>
            <a:endParaRPr lang="en-US" sz="4000" b="1" dirty="0">
              <a:solidFill>
                <a:srgbClr val="000000"/>
              </a:solidFill>
              <a:latin typeface="Do Hyeon" pitchFamily="2" charset="-127"/>
              <a:ea typeface="Do Hyeon" pitchFamily="2" charset="-127"/>
              <a:cs typeface="Bruno Bold"/>
              <a:sym typeface="Bruno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908214" y="2747937"/>
            <a:ext cx="14563537" cy="2526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0080" lvl="1" indent="-310040" algn="l">
              <a:lnSpc>
                <a:spcPts val="4020"/>
              </a:lnSpc>
              <a:buAutoNum type="arabicPeriod"/>
            </a:pP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872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사용자가</a:t>
            </a: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872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검색어</a:t>
            </a: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872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입력</a:t>
            </a:r>
            <a:endParaRPr lang="en-US" sz="2872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marL="620080" lvl="1" indent="-310040" algn="l">
              <a:lnSpc>
                <a:spcPts val="4020"/>
              </a:lnSpc>
              <a:buAutoNum type="arabicPeriod"/>
            </a:pP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872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search.html에서</a:t>
            </a: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872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크롤링</a:t>
            </a: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872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실행</a:t>
            </a:r>
            <a:endParaRPr lang="en-US" sz="2872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marL="620080" lvl="1" indent="-310040" algn="l">
              <a:lnSpc>
                <a:spcPts val="4020"/>
              </a:lnSpc>
              <a:buAutoNum type="arabicPeriod"/>
            </a:pP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SQL </a:t>
            </a:r>
            <a:r>
              <a:rPr lang="en-US" sz="2872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파일에</a:t>
            </a: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872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저장</a:t>
            </a:r>
            <a:endParaRPr lang="en-US" sz="2872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  <a:p>
            <a:pPr marL="620080" lvl="1" indent="-310040" algn="l">
              <a:lnSpc>
                <a:spcPts val="4020"/>
              </a:lnSpc>
              <a:buAutoNum type="arabicPeriod"/>
            </a:pP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 각 </a:t>
            </a:r>
            <a:r>
              <a:rPr lang="en-US" sz="2872" dirty="0" err="1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페이지</a:t>
            </a:r>
            <a:r>
              <a:rPr lang="en-US" sz="2872" dirty="0">
                <a:solidFill>
                  <a:srgbClr val="000000"/>
                </a:solidFill>
                <a:latin typeface="Bahnschrift SemiBold" panose="020B0502040204020203" pitchFamily="34" charset="0"/>
                <a:ea typeface="Source Han Sans KR"/>
                <a:cs typeface="Source Han Sans KR"/>
                <a:sym typeface="Source Han Sans KR"/>
              </a:rPr>
              <a:t>(total.html, saramin.html, incruit.html, jobkorea.html)</a:t>
            </a:r>
          </a:p>
          <a:p>
            <a:pPr algn="l">
              <a:lnSpc>
                <a:spcPts val="3655"/>
              </a:lnSpc>
              <a:spcBef>
                <a:spcPct val="0"/>
              </a:spcBef>
            </a:pPr>
            <a:endParaRPr lang="en-US" sz="2872" dirty="0">
              <a:solidFill>
                <a:srgbClr val="000000"/>
              </a:solidFill>
              <a:latin typeface="Bahnschrift SemiBold" panose="020B0502040204020203" pitchFamily="34" charset="0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5450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2102798" y="2823551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102798" y="3726902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102798" y="4634952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TextBox 6"/>
          <p:cNvSpPr txBox="1"/>
          <p:nvPr/>
        </p:nvSpPr>
        <p:spPr>
          <a:xfrm>
            <a:off x="2923585" y="2652649"/>
            <a:ext cx="9925794" cy="665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Showcard Gothic" panose="04020904020102020604" pitchFamily="82" charset="0"/>
                <a:ea typeface="Source Han Sans KR Bold"/>
                <a:cs typeface="Source Han Sans KR Bold"/>
                <a:sym typeface="Source Han Sans KR Bold"/>
              </a:rPr>
              <a:t>백엔드</a:t>
            </a:r>
            <a:r>
              <a:rPr lang="en-US" sz="3999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Showcard Gothic" panose="04020904020102020604" pitchFamily="82" charset="0"/>
                <a:ea typeface="Source Han Sans KR Bold"/>
                <a:cs typeface="Source Han Sans KR Bold"/>
                <a:sym typeface="Source Han Sans KR Bold"/>
              </a:rPr>
              <a:t>: Flask, </a:t>
            </a:r>
            <a:r>
              <a:rPr lang="en-US" sz="3999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Showcard Gothic" panose="04020904020102020604" pitchFamily="82" charset="0"/>
                <a:ea typeface="Source Han Sans KR Bold"/>
                <a:cs typeface="Source Han Sans KR Bold"/>
                <a:sym typeface="Source Han Sans KR Bold"/>
              </a:rPr>
              <a:t>블루프린트</a:t>
            </a:r>
            <a:r>
              <a:rPr lang="en-US" sz="3999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Showcard Gothic" panose="04020904020102020604" pitchFamily="82" charset="0"/>
                <a:ea typeface="Source Han Sans KR Bold"/>
                <a:cs typeface="Source Han Sans KR Bold"/>
                <a:sym typeface="Source Han Sans KR Bold"/>
              </a:rPr>
              <a:t>, SQL </a:t>
            </a:r>
            <a:r>
              <a:rPr lang="en-US" sz="3999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Showcard Gothic" panose="04020904020102020604" pitchFamily="82" charset="0"/>
                <a:ea typeface="Source Han Sans KR Bold"/>
                <a:cs typeface="Source Han Sans KR Bold"/>
                <a:sym typeface="Source Han Sans KR Bold"/>
              </a:rPr>
              <a:t>데이터베이스</a:t>
            </a:r>
            <a:endParaRPr lang="en-US" sz="3999" b="1" dirty="0">
              <a:solidFill>
                <a:schemeClr val="accent6">
                  <a:lumMod val="60000"/>
                  <a:lumOff val="40000"/>
                </a:schemeClr>
              </a:solidFill>
              <a:latin typeface="Showcard Gothic" panose="04020904020102020604" pitchFamily="82" charset="0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923585" y="3556000"/>
            <a:ext cx="8937724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 err="1">
                <a:solidFill>
                  <a:srgbClr val="0CC0DF"/>
                </a:solidFill>
                <a:latin typeface="Showcard Gothic" panose="04020904020102020604" pitchFamily="82" charset="0"/>
                <a:ea typeface="Source Han Sans KR Bold"/>
                <a:cs typeface="Source Han Sans KR Bold"/>
                <a:sym typeface="Source Han Sans KR Bold"/>
              </a:rPr>
              <a:t>프론트엔드</a:t>
            </a:r>
            <a:r>
              <a:rPr lang="en-US" sz="3999" b="1" dirty="0">
                <a:solidFill>
                  <a:srgbClr val="0CC0DF"/>
                </a:solidFill>
                <a:latin typeface="Showcard Gothic" panose="04020904020102020604" pitchFamily="82" charset="0"/>
                <a:ea typeface="Source Han Sans KR Bold"/>
                <a:cs typeface="Source Han Sans KR Bold"/>
                <a:sym typeface="Source Han Sans KR Bold"/>
              </a:rPr>
              <a:t>: HTML5, CSS3, JavaScript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23585" y="4464050"/>
            <a:ext cx="4070449" cy="665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 err="1">
                <a:solidFill>
                  <a:srgbClr val="92D050"/>
                </a:solidFill>
                <a:latin typeface="Showcard Gothic" panose="04020904020102020604" pitchFamily="82" charset="0"/>
                <a:ea typeface="Source Han Sans KR Bold"/>
                <a:cs typeface="Source Han Sans KR Bold"/>
                <a:sym typeface="Source Han Sans KR Bold"/>
              </a:rPr>
              <a:t>크롤링</a:t>
            </a:r>
            <a:r>
              <a:rPr lang="en-US" sz="3999" b="1" dirty="0">
                <a:solidFill>
                  <a:srgbClr val="92D050"/>
                </a:solidFill>
                <a:latin typeface="Showcard Gothic" panose="04020904020102020604" pitchFamily="82" charset="0"/>
                <a:ea typeface="Source Han Sans KR Bold"/>
                <a:cs typeface="Source Han Sans KR Bold"/>
                <a:sym typeface="Source Han Sans KR Bold"/>
              </a:rPr>
              <a:t>: Selenium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7867" y="606425"/>
            <a:ext cx="1257300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 err="1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기술</a:t>
            </a:r>
            <a:r>
              <a:rPr 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499" b="1" dirty="0" err="1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스택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80117" y="1064976"/>
            <a:ext cx="6049283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 dirty="0" err="1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프로젝트에서</a:t>
            </a:r>
            <a:r>
              <a:rPr lang="en-US" sz="4000" b="1" dirty="0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사용된</a:t>
            </a:r>
            <a:r>
              <a:rPr lang="en-US" sz="4000" b="1" dirty="0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Do Hyeon" pitchFamily="2" charset="-127"/>
                <a:ea typeface="Do Hyeon" pitchFamily="2" charset="-127"/>
                <a:cs typeface="Bruno Bold"/>
                <a:sym typeface="Bruno Bold"/>
              </a:rPr>
              <a:t>기술</a:t>
            </a:r>
            <a:endParaRPr lang="en-US" sz="4000" b="1" dirty="0">
              <a:solidFill>
                <a:srgbClr val="000000"/>
              </a:solidFill>
              <a:latin typeface="Do Hyeon" pitchFamily="2" charset="-127"/>
              <a:ea typeface="Do Hyeon" pitchFamily="2" charset="-127"/>
              <a:cs typeface="Bruno Bold"/>
              <a:sym typeface="Bruno Bo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2121848" y="5562323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942635" y="5391421"/>
            <a:ext cx="11763965" cy="6650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 err="1">
                <a:solidFill>
                  <a:srgbClr val="00B0F0"/>
                </a:solidFill>
                <a:latin typeface="Showcard Gothic" panose="04020904020102020604" pitchFamily="82" charset="0"/>
                <a:ea typeface="Source Han Sans KR Bold"/>
                <a:cs typeface="Source Han Sans KR Bold"/>
                <a:sym typeface="Source Han Sans KR Bold"/>
              </a:rPr>
              <a:t>데이터베이스</a:t>
            </a:r>
            <a:r>
              <a:rPr lang="en-US" sz="3999" b="1" dirty="0">
                <a:solidFill>
                  <a:srgbClr val="00B0F0"/>
                </a:solidFill>
                <a:latin typeface="Showcard Gothic" panose="04020904020102020604" pitchFamily="82" charset="0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999" b="1" dirty="0" err="1">
                <a:solidFill>
                  <a:srgbClr val="00B0F0"/>
                </a:solidFill>
                <a:latin typeface="Showcard Gothic" panose="04020904020102020604" pitchFamily="82" charset="0"/>
                <a:ea typeface="Source Han Sans KR Bold"/>
                <a:cs typeface="Source Han Sans KR Bold"/>
                <a:sym typeface="Source Han Sans KR Bold"/>
              </a:rPr>
              <a:t>관리</a:t>
            </a:r>
            <a:r>
              <a:rPr lang="en-US" sz="3999" b="1" dirty="0">
                <a:solidFill>
                  <a:srgbClr val="00B0F0"/>
                </a:solidFill>
                <a:latin typeface="Showcard Gothic" panose="04020904020102020604" pitchFamily="82" charset="0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en-US" sz="3999" b="1" dirty="0" err="1">
                <a:solidFill>
                  <a:srgbClr val="00B0F0"/>
                </a:solidFill>
                <a:latin typeface="Showcard Gothic" panose="04020904020102020604" pitchFamily="82" charset="0"/>
                <a:ea typeface="Source Han Sans KR Bold"/>
                <a:cs typeface="Source Han Sans KR Bold"/>
                <a:sym typeface="Source Han Sans KR Bold"/>
              </a:rPr>
              <a:t>pymysql</a:t>
            </a:r>
            <a:r>
              <a:rPr lang="en-US" sz="3999" b="1" dirty="0">
                <a:solidFill>
                  <a:srgbClr val="00B0F0"/>
                </a:solidFill>
                <a:latin typeface="Showcard Gothic" panose="04020904020102020604" pitchFamily="82" charset="0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en-US" sz="3999" b="1" dirty="0" err="1">
                <a:solidFill>
                  <a:srgbClr val="00B0F0"/>
                </a:solidFill>
                <a:latin typeface="Showcard Gothic" panose="04020904020102020604" pitchFamily="82" charset="0"/>
                <a:ea typeface="Source Han Sans KR Bold"/>
                <a:cs typeface="Source Han Sans KR Bold"/>
                <a:sym typeface="Source Han Sans KR Bold"/>
              </a:rPr>
              <a:t>xampp</a:t>
            </a:r>
            <a:r>
              <a:rPr lang="en-US" sz="3999" b="1" dirty="0">
                <a:solidFill>
                  <a:srgbClr val="00B0F0"/>
                </a:solidFill>
                <a:latin typeface="Showcard Gothic" panose="04020904020102020604" pitchFamily="82" charset="0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en-US" sz="3999" b="1" dirty="0" err="1">
                <a:solidFill>
                  <a:srgbClr val="00B0F0"/>
                </a:solidFill>
                <a:latin typeface="Showcard Gothic" panose="04020904020102020604" pitchFamily="82" charset="0"/>
                <a:ea typeface="Source Han Sans KR Bold"/>
                <a:cs typeface="Source Han Sans KR Bold"/>
                <a:sym typeface="Source Han Sans KR Bold"/>
              </a:rPr>
              <a:t>HeidiSQL</a:t>
            </a:r>
            <a:endParaRPr lang="en-US" sz="3999" b="1" dirty="0">
              <a:solidFill>
                <a:srgbClr val="00B0F0"/>
              </a:solidFill>
              <a:latin typeface="Showcard Gothic" panose="04020904020102020604" pitchFamily="82" charset="0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59923" y="4467353"/>
            <a:ext cx="4168155" cy="1218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89"/>
              </a:lnSpc>
              <a:spcBef>
                <a:spcPct val="0"/>
              </a:spcBef>
            </a:pPr>
            <a:r>
              <a:rPr lang="en-US" sz="7135" b="1">
                <a:solidFill>
                  <a:srgbClr val="FAFAF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감사합니다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750695" y="6106796"/>
            <a:ext cx="2786611" cy="850266"/>
            <a:chOff x="0" y="0"/>
            <a:chExt cx="733922" cy="2239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33922" cy="223938"/>
            </a:xfrm>
            <a:custGeom>
              <a:avLst/>
              <a:gdLst/>
              <a:ahLst/>
              <a:cxnLst/>
              <a:rect l="l" t="t" r="r" b="b"/>
              <a:pathLst>
                <a:path w="733922" h="223938">
                  <a:moveTo>
                    <a:pt x="111969" y="0"/>
                  </a:moveTo>
                  <a:lnTo>
                    <a:pt x="621953" y="0"/>
                  </a:lnTo>
                  <a:cubicBezTo>
                    <a:pt x="683792" y="0"/>
                    <a:pt x="733922" y="50130"/>
                    <a:pt x="733922" y="111969"/>
                  </a:cubicBezTo>
                  <a:lnTo>
                    <a:pt x="733922" y="111969"/>
                  </a:lnTo>
                  <a:cubicBezTo>
                    <a:pt x="733922" y="141665"/>
                    <a:pt x="722126" y="170145"/>
                    <a:pt x="701127" y="191143"/>
                  </a:cubicBezTo>
                  <a:cubicBezTo>
                    <a:pt x="680129" y="212142"/>
                    <a:pt x="651649" y="223938"/>
                    <a:pt x="621953" y="223938"/>
                  </a:cubicBezTo>
                  <a:lnTo>
                    <a:pt x="111969" y="223938"/>
                  </a:lnTo>
                  <a:cubicBezTo>
                    <a:pt x="82273" y="223938"/>
                    <a:pt x="53793" y="212142"/>
                    <a:pt x="32795" y="191143"/>
                  </a:cubicBezTo>
                  <a:cubicBezTo>
                    <a:pt x="11797" y="170145"/>
                    <a:pt x="0" y="141665"/>
                    <a:pt x="0" y="111969"/>
                  </a:cubicBezTo>
                  <a:lnTo>
                    <a:pt x="0" y="111969"/>
                  </a:lnTo>
                  <a:cubicBezTo>
                    <a:pt x="0" y="82273"/>
                    <a:pt x="11797" y="53793"/>
                    <a:pt x="32795" y="32795"/>
                  </a:cubicBezTo>
                  <a:cubicBezTo>
                    <a:pt x="53793" y="11797"/>
                    <a:pt x="82273" y="0"/>
                    <a:pt x="1119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33922" cy="262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AFAFA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신준혁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006762" y="990600"/>
            <a:ext cx="1290638" cy="339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AFAF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2025.01.03</a:t>
            </a:r>
          </a:p>
        </p:txBody>
      </p:sp>
      <p:sp>
        <p:nvSpPr>
          <p:cNvPr id="7" name="AutoShape 7"/>
          <p:cNvSpPr/>
          <p:nvPr/>
        </p:nvSpPr>
        <p:spPr>
          <a:xfrm>
            <a:off x="507222" y="9779778"/>
            <a:ext cx="17254506" cy="0"/>
          </a:xfrm>
          <a:prstGeom prst="line">
            <a:avLst/>
          </a:prstGeom>
          <a:ln w="9525" cap="flat">
            <a:solidFill>
              <a:srgbClr val="FAFAFA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388</Words>
  <Application>Microsoft Office PowerPoint</Application>
  <PresentationFormat>사용자 지정</PresentationFormat>
  <Paragraphs>75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20" baseType="lpstr">
      <vt:lpstr>Arial Black</vt:lpstr>
      <vt:lpstr>Source Han Sans KR</vt:lpstr>
      <vt:lpstr>Arial</vt:lpstr>
      <vt:lpstr>Showcard Gothic</vt:lpstr>
      <vt:lpstr>Bruno</vt:lpstr>
      <vt:lpstr>Source Han Sans KR Medium</vt:lpstr>
      <vt:lpstr>Source Han Sans KR Bold</vt:lpstr>
      <vt:lpstr>Bahnschrift SemiBold</vt:lpstr>
      <vt:lpstr>Calibri</vt:lpstr>
      <vt:lpstr>Do Hyeon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레드 그레이 깔끔한 프로젝트 프레젠테이션</dc:title>
  <dc:creator>sejoing</dc:creator>
  <cp:lastModifiedBy>607-10</cp:lastModifiedBy>
  <cp:revision>3</cp:revision>
  <dcterms:created xsi:type="dcterms:W3CDTF">2006-08-16T00:00:00Z</dcterms:created>
  <dcterms:modified xsi:type="dcterms:W3CDTF">2025-02-18T00:26:26Z</dcterms:modified>
  <dc:identifier>DAGbIRtN0Xk</dc:identifier>
</cp:coreProperties>
</file>